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56" r:id="rId2"/>
    <p:sldId id="259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181A"/>
    <a:srgbClr val="231F1F"/>
    <a:srgbClr val="1E8B96"/>
    <a:srgbClr val="FFC4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A8FCFC-EDE6-9E4B-9DC6-541F252C0B0A}" v="4" dt="2025-08-12T21:03:10.0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66"/>
    <p:restoredTop sz="95255"/>
  </p:normalViewPr>
  <p:slideViewPr>
    <p:cSldViewPr snapToGrid="0">
      <p:cViewPr>
        <p:scale>
          <a:sx n="100" d="100"/>
          <a:sy n="100" d="100"/>
        </p:scale>
        <p:origin x="223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ly Gilberts" userId="326dd272-57e1-4378-9613-b2b9652b434e" providerId="ADAL" clId="{CBA8FCFC-EDE6-9E4B-9DC6-541F252C0B0A}"/>
    <pc:docChg chg="custSel modSld">
      <pc:chgData name="Molly Gilberts" userId="326dd272-57e1-4378-9613-b2b9652b434e" providerId="ADAL" clId="{CBA8FCFC-EDE6-9E4B-9DC6-541F252C0B0A}" dt="2025-08-12T21:05:27.592" v="47" actId="947"/>
      <pc:docMkLst>
        <pc:docMk/>
      </pc:docMkLst>
      <pc:sldChg chg="modSp mod">
        <pc:chgData name="Molly Gilberts" userId="326dd272-57e1-4378-9613-b2b9652b434e" providerId="ADAL" clId="{CBA8FCFC-EDE6-9E4B-9DC6-541F252C0B0A}" dt="2025-08-12T21:05:07.956" v="46" actId="947"/>
        <pc:sldMkLst>
          <pc:docMk/>
          <pc:sldMk cId="464039953" sldId="256"/>
        </pc:sldMkLst>
        <pc:spChg chg="mod">
          <ac:chgData name="Molly Gilberts" userId="326dd272-57e1-4378-9613-b2b9652b434e" providerId="ADAL" clId="{CBA8FCFC-EDE6-9E4B-9DC6-541F252C0B0A}" dt="2025-08-12T21:05:07.956" v="46" actId="947"/>
          <ac:spMkLst>
            <pc:docMk/>
            <pc:sldMk cId="464039953" sldId="256"/>
            <ac:spMk id="9" creationId="{D8B975DA-2B8D-29E4-A923-BA9D8F800BBE}"/>
          </ac:spMkLst>
        </pc:spChg>
        <pc:spChg chg="mod">
          <ac:chgData name="Molly Gilberts" userId="326dd272-57e1-4378-9613-b2b9652b434e" providerId="ADAL" clId="{CBA8FCFC-EDE6-9E4B-9DC6-541F252C0B0A}" dt="2025-08-12T21:04:33.377" v="43" actId="947"/>
          <ac:spMkLst>
            <pc:docMk/>
            <pc:sldMk cId="464039953" sldId="256"/>
            <ac:spMk id="15" creationId="{E6E68C5E-50AD-3FD8-47AD-021204E2656A}"/>
          </ac:spMkLst>
        </pc:spChg>
        <pc:spChg chg="mod">
          <ac:chgData name="Molly Gilberts" userId="326dd272-57e1-4378-9613-b2b9652b434e" providerId="ADAL" clId="{CBA8FCFC-EDE6-9E4B-9DC6-541F252C0B0A}" dt="2025-08-12T21:00:12.517" v="19" actId="20577"/>
          <ac:spMkLst>
            <pc:docMk/>
            <pc:sldMk cId="464039953" sldId="256"/>
            <ac:spMk id="17" creationId="{3D12475C-C370-9D9D-7658-28314A7FF961}"/>
          </ac:spMkLst>
        </pc:spChg>
      </pc:sldChg>
      <pc:sldChg chg="modSp mod">
        <pc:chgData name="Molly Gilberts" userId="326dd272-57e1-4378-9613-b2b9652b434e" providerId="ADAL" clId="{CBA8FCFC-EDE6-9E4B-9DC6-541F252C0B0A}" dt="2025-08-12T21:05:27.592" v="47" actId="947"/>
        <pc:sldMkLst>
          <pc:docMk/>
          <pc:sldMk cId="3400873542" sldId="259"/>
        </pc:sldMkLst>
        <pc:spChg chg="mod">
          <ac:chgData name="Molly Gilberts" userId="326dd272-57e1-4378-9613-b2b9652b434e" providerId="ADAL" clId="{CBA8FCFC-EDE6-9E4B-9DC6-541F252C0B0A}" dt="2025-08-12T21:05:27.592" v="47" actId="947"/>
          <ac:spMkLst>
            <pc:docMk/>
            <pc:sldMk cId="3400873542" sldId="259"/>
            <ac:spMk id="2" creationId="{90907600-3A30-0093-8CB5-131EA69000E5}"/>
          </ac:spMkLst>
        </pc:spChg>
      </pc:sldChg>
    </pc:docChg>
  </pc:docChgLst>
  <pc:docChgLst>
    <pc:chgData name="Molly Gilberts" userId="326dd272-57e1-4378-9613-b2b9652b434e" providerId="ADAL" clId="{7E1152DE-286B-5575-A669-9A2CD5EB1C5A}"/>
    <pc:docChg chg="modSld">
      <pc:chgData name="Molly Gilberts" userId="326dd272-57e1-4378-9613-b2b9652b434e" providerId="ADAL" clId="{7E1152DE-286B-5575-A669-9A2CD5EB1C5A}" dt="2025-09-10T06:41:33.173" v="6" actId="20577"/>
      <pc:docMkLst>
        <pc:docMk/>
      </pc:docMkLst>
      <pc:sldChg chg="modSp mod">
        <pc:chgData name="Molly Gilberts" userId="326dd272-57e1-4378-9613-b2b9652b434e" providerId="ADAL" clId="{7E1152DE-286B-5575-A669-9A2CD5EB1C5A}" dt="2025-09-10T06:40:59.065" v="1" actId="20577"/>
        <pc:sldMkLst>
          <pc:docMk/>
          <pc:sldMk cId="464039953" sldId="256"/>
        </pc:sldMkLst>
        <pc:spChg chg="mod">
          <ac:chgData name="Molly Gilberts" userId="326dd272-57e1-4378-9613-b2b9652b434e" providerId="ADAL" clId="{7E1152DE-286B-5575-A669-9A2CD5EB1C5A}" dt="2025-09-10T06:40:59.065" v="1" actId="20577"/>
          <ac:spMkLst>
            <pc:docMk/>
            <pc:sldMk cId="464039953" sldId="256"/>
            <ac:spMk id="9" creationId="{D8B975DA-2B8D-29E4-A923-BA9D8F800BBE}"/>
          </ac:spMkLst>
        </pc:spChg>
        <pc:spChg chg="mod">
          <ac:chgData name="Molly Gilberts" userId="326dd272-57e1-4378-9613-b2b9652b434e" providerId="ADAL" clId="{7E1152DE-286B-5575-A669-9A2CD5EB1C5A}" dt="2025-09-10T06:40:30.484" v="0" actId="20577"/>
          <ac:spMkLst>
            <pc:docMk/>
            <pc:sldMk cId="464039953" sldId="256"/>
            <ac:spMk id="15" creationId="{E6E68C5E-50AD-3FD8-47AD-021204E2656A}"/>
          </ac:spMkLst>
        </pc:spChg>
      </pc:sldChg>
      <pc:sldChg chg="modSp mod">
        <pc:chgData name="Molly Gilberts" userId="326dd272-57e1-4378-9613-b2b9652b434e" providerId="ADAL" clId="{7E1152DE-286B-5575-A669-9A2CD5EB1C5A}" dt="2025-09-10T06:41:33.173" v="6" actId="20577"/>
        <pc:sldMkLst>
          <pc:docMk/>
          <pc:sldMk cId="3400873542" sldId="259"/>
        </pc:sldMkLst>
        <pc:spChg chg="mod">
          <ac:chgData name="Molly Gilberts" userId="326dd272-57e1-4378-9613-b2b9652b434e" providerId="ADAL" clId="{7E1152DE-286B-5575-A669-9A2CD5EB1C5A}" dt="2025-09-10T06:41:33.173" v="6" actId="20577"/>
          <ac:spMkLst>
            <pc:docMk/>
            <pc:sldMk cId="3400873542" sldId="259"/>
            <ac:spMk id="2" creationId="{90907600-3A30-0093-8CB5-131EA69000E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D04FDE-9ACC-6B4D-B17D-BFD4D4931270}" type="datetimeFigureOut">
              <a:rPr lang="en-US" smtClean="0"/>
              <a:t>9/10/25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4E6E5-A186-5C42-8E00-A259EC048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42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D4E6E5-A186-5C42-8E00-A259EC048C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432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D4E6E5-A186-5C42-8E00-A259EC048C0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94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0F37-5461-FA44-A9FB-90802B7308AF}" type="datetimeFigureOut">
              <a:rPr lang="en-US" smtClean="0"/>
              <a:t>9/10/25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BCA1E-7A4B-2043-A543-8C473C7A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595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0F37-5461-FA44-A9FB-90802B7308AF}" type="datetimeFigureOut">
              <a:rPr lang="en-US" smtClean="0"/>
              <a:t>9/10/25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BCA1E-7A4B-2043-A543-8C473C7A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113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0F37-5461-FA44-A9FB-90802B7308AF}" type="datetimeFigureOut">
              <a:rPr lang="en-US" smtClean="0"/>
              <a:t>9/10/25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BCA1E-7A4B-2043-A543-8C473C7A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06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0F37-5461-FA44-A9FB-90802B7308AF}" type="datetimeFigureOut">
              <a:rPr lang="en-US" smtClean="0"/>
              <a:t>9/10/25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BCA1E-7A4B-2043-A543-8C473C7A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150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0F37-5461-FA44-A9FB-90802B7308AF}" type="datetimeFigureOut">
              <a:rPr lang="en-US" smtClean="0"/>
              <a:t>9/10/25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BCA1E-7A4B-2043-A543-8C473C7A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547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0F37-5461-FA44-A9FB-90802B7308AF}" type="datetimeFigureOut">
              <a:rPr lang="en-US" smtClean="0"/>
              <a:t>9/10/25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BCA1E-7A4B-2043-A543-8C473C7A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29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0F37-5461-FA44-A9FB-90802B7308AF}" type="datetimeFigureOut">
              <a:rPr lang="en-US" smtClean="0"/>
              <a:t>9/10/25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BCA1E-7A4B-2043-A543-8C473C7A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24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0F37-5461-FA44-A9FB-90802B7308AF}" type="datetimeFigureOut">
              <a:rPr lang="en-US" smtClean="0"/>
              <a:t>9/10/25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BCA1E-7A4B-2043-A543-8C473C7A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830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0F37-5461-FA44-A9FB-90802B7308AF}" type="datetimeFigureOut">
              <a:rPr lang="en-US" smtClean="0"/>
              <a:t>9/10/25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BCA1E-7A4B-2043-A543-8C473C7A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2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0F37-5461-FA44-A9FB-90802B7308AF}" type="datetimeFigureOut">
              <a:rPr lang="en-US" smtClean="0"/>
              <a:t>9/10/25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BCA1E-7A4B-2043-A543-8C473C7A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024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90F37-5461-FA44-A9FB-90802B7308AF}" type="datetimeFigureOut">
              <a:rPr lang="en-US" smtClean="0"/>
              <a:t>9/10/25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BCA1E-7A4B-2043-A543-8C473C7A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43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B90F37-5461-FA44-A9FB-90802B7308AF}" type="datetimeFigureOut">
              <a:rPr lang="en-US" smtClean="0"/>
              <a:t>9/10/25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ABCA1E-7A4B-2043-A543-8C473C7AE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111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mail@navigators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E6E68C5E-50AD-3FD8-47AD-021204E2656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53617" y="1545803"/>
            <a:ext cx="6865167" cy="315036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sz="1100" dirty="0">
                <a:latin typeface="Montserrat" pitchFamily="2" charset="77"/>
              </a:rPr>
              <a:t>Dear Friend,</a:t>
            </a:r>
          </a:p>
          <a:p>
            <a:endParaRPr lang="en-US" sz="1100" dirty="0">
              <a:latin typeface="Montserrat" pitchFamily="2" charset="77"/>
            </a:endParaRPr>
          </a:p>
          <a:p>
            <a:r>
              <a:rPr lang="en-US" sz="1100" dirty="0">
                <a:latin typeface="Montserrat" pitchFamily="2" charset="77"/>
              </a:rPr>
              <a:t>The need to share the gospel and train </a:t>
            </a:r>
            <a:r>
              <a:rPr lang="en-US" sz="1100" dirty="0" err="1">
                <a:latin typeface="Montserrat" pitchFamily="2" charset="77"/>
              </a:rPr>
              <a:t>disciplemakers</a:t>
            </a:r>
            <a:r>
              <a:rPr lang="en-US" sz="1100" dirty="0">
                <a:latin typeface="Montserrat" pitchFamily="2" charset="77"/>
              </a:rPr>
              <a:t> at </a:t>
            </a:r>
            <a:r>
              <a:rPr lang="en-US" sz="1100" b="1" dirty="0">
                <a:latin typeface="Montserrat" pitchFamily="2" charset="77"/>
              </a:rPr>
              <a:t>[ministry location]</a:t>
            </a:r>
            <a:r>
              <a:rPr lang="en-US" sz="1100" dirty="0">
                <a:latin typeface="Montserrat" pitchFamily="2" charset="77"/>
              </a:rPr>
              <a:t> is more urgent than ever. That’s why my work with The Navigators matters. </a:t>
            </a:r>
            <a:r>
              <a:rPr lang="en-US" sz="1100" b="1" dirty="0">
                <a:latin typeface="Montserrat" pitchFamily="2" charset="77"/>
              </a:rPr>
              <a:t>I help people know Jesus, grow in their faith, and equip them to do the same, creating spiritual generations of </a:t>
            </a:r>
            <a:r>
              <a:rPr lang="en-US" sz="1100" b="1" dirty="0" err="1">
                <a:latin typeface="Montserrat" pitchFamily="2" charset="77"/>
              </a:rPr>
              <a:t>disciplemakers</a:t>
            </a:r>
            <a:r>
              <a:rPr lang="en-US" sz="1100" b="1" dirty="0">
                <a:latin typeface="Montserrat" pitchFamily="2" charset="77"/>
              </a:rPr>
              <a:t> who transform families, communities, and the world.</a:t>
            </a:r>
            <a:r>
              <a:rPr lang="en-US" sz="1100" dirty="0">
                <a:latin typeface="Montserrat" pitchFamily="2" charset="77"/>
              </a:rPr>
              <a:t> I’m committed to reaching and discipling as many as possible, but this mission depends on partners like you. Before inviting you to make a year-end gift, let me share </a:t>
            </a:r>
            <a:r>
              <a:rPr lang="en-US" sz="1100" b="1" dirty="0">
                <a:latin typeface="Montserrat" pitchFamily="2" charset="77"/>
              </a:rPr>
              <a:t>[Name]</a:t>
            </a:r>
            <a:r>
              <a:rPr lang="en-US" sz="1100" dirty="0">
                <a:latin typeface="Montserrat" pitchFamily="2" charset="77"/>
              </a:rPr>
              <a:t>’s story—a powerful glimpse of how God is moving through this ministry.</a:t>
            </a:r>
          </a:p>
          <a:p>
            <a:endParaRPr lang="en-US" sz="1100" dirty="0">
              <a:latin typeface="Montserrat" pitchFamily="2" charset="77"/>
            </a:endParaRPr>
          </a:p>
          <a:p>
            <a:r>
              <a:rPr lang="en-US" sz="1100" b="1" i="1" dirty="0">
                <a:latin typeface="Montserrat" pitchFamily="2" charset="77"/>
              </a:rPr>
              <a:t>[Tell a ministry story using this formula: A person, has a problem, meets a guide, who gives him/her a plan, and calls her/him to action, which results in change.]</a:t>
            </a:r>
            <a:endParaRPr lang="en-US" sz="1100" dirty="0">
              <a:latin typeface="Montserrat" pitchFamily="2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12475C-C370-9D9D-7658-28314A7FF96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913207" y="170875"/>
            <a:ext cx="2405576" cy="1042757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r"/>
            <a:r>
              <a:rPr lang="en-US" sz="1200" b="1" dirty="0">
                <a:solidFill>
                  <a:srgbClr val="231F1F"/>
                </a:solidFill>
                <a:effectLst/>
                <a:latin typeface="Montserrat SemiBold" pitchFamily="2" charset="77"/>
              </a:rPr>
              <a:t>Staff Name</a:t>
            </a:r>
          </a:p>
          <a:p>
            <a:pPr algn="r"/>
            <a:r>
              <a:rPr lang="en-US" sz="1200" b="1" dirty="0">
                <a:solidFill>
                  <a:srgbClr val="231F1F"/>
                </a:solidFill>
                <a:effectLst/>
                <a:latin typeface="Montserrat SemiBold" pitchFamily="2" charset="77"/>
              </a:rPr>
              <a:t>555-555-5555</a:t>
            </a:r>
          </a:p>
          <a:p>
            <a:pPr algn="r"/>
            <a:r>
              <a:rPr lang="en-US" sz="1200" b="1" dirty="0">
                <a:solidFill>
                  <a:srgbClr val="231F1F"/>
                </a:solidFill>
                <a:effectLst/>
                <a:latin typeface="Montserrat SemiBold" pitchFamily="2" charset="77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email@navigators.org</a:t>
            </a:r>
            <a:endParaRPr lang="en-US" sz="1200" b="1" dirty="0">
              <a:solidFill>
                <a:srgbClr val="231F1F"/>
              </a:solidFill>
              <a:latin typeface="Montserrat SemiBold" pitchFamily="2" charset="77"/>
            </a:endParaRPr>
          </a:p>
          <a:p>
            <a:pPr algn="r"/>
            <a:r>
              <a:rPr lang="en-US" sz="1200" b="1" dirty="0" err="1">
                <a:solidFill>
                  <a:srgbClr val="231F1F"/>
                </a:solidFill>
                <a:effectLst/>
                <a:latin typeface="Montserrat SemiBold" pitchFamily="2" charset="77"/>
              </a:rPr>
              <a:t>navigators.org</a:t>
            </a:r>
            <a:r>
              <a:rPr lang="en-US" sz="1200" b="1" dirty="0">
                <a:solidFill>
                  <a:srgbClr val="231F1F"/>
                </a:solidFill>
                <a:effectLst/>
                <a:latin typeface="Montserrat SemiBold" pitchFamily="2" charset="77"/>
              </a:rPr>
              <a:t>/staff/</a:t>
            </a:r>
            <a:r>
              <a:rPr lang="en-US" sz="1200" b="1" dirty="0" err="1">
                <a:solidFill>
                  <a:srgbClr val="231F1F"/>
                </a:solidFill>
                <a:effectLst/>
                <a:latin typeface="Montserrat SemiBold" pitchFamily="2" charset="77"/>
              </a:rPr>
              <a:t>NavID</a:t>
            </a:r>
            <a:endParaRPr lang="en-US" sz="1200" b="1" dirty="0">
              <a:solidFill>
                <a:srgbClr val="231F1F"/>
              </a:solidFill>
              <a:effectLst/>
              <a:latin typeface="Montserrat SemiBold" pitchFamily="2" charset="77"/>
            </a:endParaRPr>
          </a:p>
          <a:p>
            <a:pPr algn="r"/>
            <a:r>
              <a:rPr lang="en-US" sz="1200" b="1" dirty="0">
                <a:solidFill>
                  <a:srgbClr val="231F1F"/>
                </a:solidFill>
                <a:latin typeface="Montserrat SemiBold" pitchFamily="2" charset="77"/>
              </a:rPr>
              <a:t>Month day, 2025</a:t>
            </a:r>
            <a:endParaRPr lang="en-US" sz="1200" b="1" dirty="0">
              <a:solidFill>
                <a:srgbClr val="231F1F"/>
              </a:solidFill>
              <a:effectLst/>
              <a:latin typeface="Montserrat SemiBold" pitchFamily="2" charset="77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BAC85DF-88A2-98F3-FA6C-26EBFFBCD4F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rcRect/>
          <a:stretch/>
        </p:blipFill>
        <p:spPr>
          <a:xfrm>
            <a:off x="223720" y="145622"/>
            <a:ext cx="2691741" cy="1093261"/>
          </a:xfrm>
          <a:prstGeom prst="rect">
            <a:avLst/>
          </a:prstGeom>
        </p:spPr>
      </p:pic>
      <p:sp>
        <p:nvSpPr>
          <p:cNvPr id="25" name="Right Arrow Callout 24">
            <a:extLst>
              <a:ext uri="{FF2B5EF4-FFF2-40B4-BE49-F238E27FC236}">
                <a16:creationId xmlns:a16="http://schemas.microsoft.com/office/drawing/2014/main" id="{642CD54B-51C5-9C4B-701E-84C111F38BD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3299012" y="233149"/>
            <a:ext cx="3299012" cy="982126"/>
          </a:xfrm>
          <a:prstGeom prst="rightArrowCallout">
            <a:avLst/>
          </a:prstGeom>
          <a:solidFill>
            <a:srgbClr val="8A181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To change logo, right-click image and select “Change Picture” from menu. </a:t>
            </a:r>
          </a:p>
        </p:txBody>
      </p:sp>
      <p:sp>
        <p:nvSpPr>
          <p:cNvPr id="7" name="Right Arrow Callout 6">
            <a:extLst>
              <a:ext uri="{FF2B5EF4-FFF2-40B4-BE49-F238E27FC236}">
                <a16:creationId xmlns:a16="http://schemas.microsoft.com/office/drawing/2014/main" id="{9B2FDE59-658E-4DB0-7C25-D2954EAF630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3299012" y="2965289"/>
            <a:ext cx="3299012" cy="982126"/>
          </a:xfrm>
          <a:prstGeom prst="rightArrowCallout">
            <a:avLst/>
          </a:prstGeom>
          <a:solidFill>
            <a:srgbClr val="8A181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To change photos, right-click image and select “Change Picture” from menu. 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2F30C5E-C4C0-3E1C-53C1-FEBD966C39F1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453617" y="1437743"/>
            <a:ext cx="6865167" cy="0"/>
          </a:xfrm>
          <a:prstGeom prst="line">
            <a:avLst/>
          </a:prstGeom>
          <a:ln w="12700">
            <a:solidFill>
              <a:srgbClr val="231F1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A white circle on a gray background&#10;&#10;AI-generated content may be incorrect.">
            <a:extLst>
              <a:ext uri="{FF2B5EF4-FFF2-40B4-BE49-F238E27FC236}">
                <a16:creationId xmlns:a16="http://schemas.microsoft.com/office/drawing/2014/main" id="{815B250D-D954-4D9A-8615-721699BAEDE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3181" y="4804223"/>
            <a:ext cx="2845603" cy="1897069"/>
          </a:xfrm>
          <a:prstGeom prst="round2SameRect">
            <a:avLst>
              <a:gd name="adj1" fmla="val 5752"/>
              <a:gd name="adj2" fmla="val 0"/>
            </a:avLst>
          </a:prstGeom>
        </p:spPr>
      </p:pic>
      <p:sp>
        <p:nvSpPr>
          <p:cNvPr id="3" name="Round Same Side Corner Rectangle 2">
            <a:extLst>
              <a:ext uri="{FF2B5EF4-FFF2-40B4-BE49-F238E27FC236}">
                <a16:creationId xmlns:a16="http://schemas.microsoft.com/office/drawing/2014/main" id="{6CDBE19B-7E0C-0545-C1C7-EA365E89CEA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473180" y="6701292"/>
            <a:ext cx="2845603" cy="586994"/>
          </a:xfrm>
          <a:prstGeom prst="round2SameRect">
            <a:avLst>
              <a:gd name="adj1" fmla="val 0"/>
              <a:gd name="adj2" fmla="val 14294"/>
            </a:avLst>
          </a:prstGeom>
          <a:solidFill>
            <a:srgbClr val="8A181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1000" dirty="0">
                <a:latin typeface="Montserrat" pitchFamily="2" charset="77"/>
              </a:rPr>
              <a:t>Add image caption here. To change photo, right-click image above and select “Change Picture” from menu. </a:t>
            </a:r>
          </a:p>
        </p:txBody>
      </p:sp>
      <p:pic>
        <p:nvPicPr>
          <p:cNvPr id="8" name="Picture 7" descr="A black background with red text&#10;&#10;AI-generated content may be incorrect.">
            <a:extLst>
              <a:ext uri="{FF2B5EF4-FFF2-40B4-BE49-F238E27FC236}">
                <a16:creationId xmlns:a16="http://schemas.microsoft.com/office/drawing/2014/main" id="{8820EBB8-C1B3-EC71-370D-0A66C33D714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750" y="7722597"/>
            <a:ext cx="7454900" cy="2286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8B975DA-2B8D-29E4-A923-BA9D8F800BB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53618" y="4804223"/>
            <a:ext cx="3857025" cy="24840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100" b="1" dirty="0">
                <a:latin typeface="Montserrat" pitchFamily="2" charset="77"/>
              </a:rPr>
              <a:t>[Name]</a:t>
            </a:r>
            <a:r>
              <a:rPr lang="en-US" sz="1100" dirty="0">
                <a:latin typeface="Montserrat" pitchFamily="2" charset="77"/>
              </a:rPr>
              <a:t> and people like </a:t>
            </a:r>
            <a:r>
              <a:rPr lang="en-US" sz="1100" b="1" dirty="0">
                <a:latin typeface="Montserrat" pitchFamily="2" charset="77"/>
              </a:rPr>
              <a:t>[her/him]</a:t>
            </a:r>
            <a:r>
              <a:rPr lang="en-US" sz="1100" dirty="0">
                <a:latin typeface="Montserrat" pitchFamily="2" charset="77"/>
              </a:rPr>
              <a:t> are the reason I’m fully committed to this ministry. I long to see many spiritual generations of </a:t>
            </a:r>
            <a:r>
              <a:rPr lang="en-US" sz="1100" dirty="0" err="1">
                <a:latin typeface="Montserrat" pitchFamily="2" charset="77"/>
              </a:rPr>
              <a:t>disciplmakers</a:t>
            </a:r>
            <a:r>
              <a:rPr lang="en-US" sz="1100" dirty="0">
                <a:latin typeface="Montserrat" pitchFamily="2" charset="77"/>
              </a:rPr>
              <a:t> reach and transform a world that desperately needs Jesus’ love. But reality is that full-time ministry requires full funding. This is why I’m trusting God and asking ministry partners for </a:t>
            </a:r>
            <a:r>
              <a:rPr lang="en-US" sz="1100" b="1" dirty="0">
                <a:latin typeface="Montserrat" pitchFamily="2" charset="77"/>
              </a:rPr>
              <a:t>[$X]</a:t>
            </a:r>
            <a:r>
              <a:rPr lang="en-US" sz="1100" dirty="0">
                <a:latin typeface="Montserrat" pitchFamily="2" charset="77"/>
              </a:rPr>
              <a:t> in year-end gifts to help me start the new year on strong financial footing, enabling me to invest in </a:t>
            </a:r>
            <a:r>
              <a:rPr lang="en-US" sz="1100" b="1" dirty="0">
                <a:latin typeface="Montserrat" pitchFamily="2" charset="77"/>
              </a:rPr>
              <a:t>[Name from story]</a:t>
            </a:r>
            <a:r>
              <a:rPr lang="en-US" sz="1100" dirty="0">
                <a:latin typeface="Montserrat" pitchFamily="2" charset="77"/>
              </a:rPr>
              <a:t> and others like </a:t>
            </a:r>
            <a:r>
              <a:rPr lang="en-US" sz="1100" b="1" dirty="0">
                <a:latin typeface="Montserrat" pitchFamily="2" charset="77"/>
              </a:rPr>
              <a:t>[her/him]</a:t>
            </a:r>
            <a:r>
              <a:rPr lang="en-US" sz="1100" dirty="0">
                <a:latin typeface="Montserrat" pitchFamily="2" charset="77"/>
              </a:rPr>
              <a:t>.</a:t>
            </a:r>
          </a:p>
          <a:p>
            <a:endParaRPr lang="en-US" sz="1100" dirty="0">
              <a:latin typeface="Montserrat" pitchFamily="2" charset="77"/>
            </a:endParaRPr>
          </a:p>
          <a:p>
            <a:r>
              <a:rPr lang="en-US" sz="1100" b="1" dirty="0">
                <a:latin typeface="Montserrat" pitchFamily="2" charset="77"/>
              </a:rPr>
              <a:t>Will you pray about giving a year-end gift of $100, $200, or even $500 or $1,000? Anchor gifts of $2,500-$5,000 help significantly as well.</a:t>
            </a:r>
            <a:endParaRPr lang="en-US" sz="1100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64039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B3A4CA-4C99-AEFC-A098-3AFB9BF8A5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0907600-3A30-0093-8CB5-131EA69000E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54380" y="1177752"/>
            <a:ext cx="7063640" cy="2747134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sz="1100" dirty="0">
                <a:latin typeface="Montserrat" pitchFamily="2" charset="77"/>
              </a:rPr>
              <a:t>Thank you for prayerfully considering this request. Together we can reach more people like </a:t>
            </a:r>
            <a:r>
              <a:rPr lang="en-US" sz="1100" b="1" dirty="0">
                <a:latin typeface="Montserrat" pitchFamily="2" charset="77"/>
              </a:rPr>
              <a:t>[Name from story]</a:t>
            </a:r>
            <a:r>
              <a:rPr lang="en-US" sz="1100" dirty="0">
                <a:latin typeface="Montserrat" pitchFamily="2" charset="77"/>
              </a:rPr>
              <a:t>, and our partnership can create a ripple effect of generations of </a:t>
            </a:r>
            <a:r>
              <a:rPr lang="en-US" sz="1100" dirty="0" err="1">
                <a:latin typeface="Montserrat" pitchFamily="2" charset="77"/>
              </a:rPr>
              <a:t>disciplemakers</a:t>
            </a:r>
            <a:r>
              <a:rPr lang="en-US" sz="1100" dirty="0">
                <a:latin typeface="Montserrat" pitchFamily="2" charset="77"/>
              </a:rPr>
              <a:t> </a:t>
            </a:r>
            <a:r>
              <a:rPr lang="en-US" sz="1100">
                <a:latin typeface="Montserrat" pitchFamily="2" charset="77"/>
              </a:rPr>
              <a:t>who reach </a:t>
            </a:r>
            <a:r>
              <a:rPr lang="en-US" sz="1100" dirty="0">
                <a:latin typeface="Montserrat" pitchFamily="2" charset="77"/>
              </a:rPr>
              <a:t>the world for Christ!</a:t>
            </a:r>
          </a:p>
          <a:p>
            <a:endParaRPr lang="en-US" sz="1100" dirty="0">
              <a:latin typeface="Montserrat" pitchFamily="2" charset="77"/>
            </a:endParaRPr>
          </a:p>
          <a:p>
            <a:r>
              <a:rPr lang="en-US" sz="1100" dirty="0">
                <a:latin typeface="Montserrat" pitchFamily="2" charset="77"/>
              </a:rPr>
              <a:t>If God leads you give, go to </a:t>
            </a:r>
            <a:r>
              <a:rPr lang="en-US" sz="1100" dirty="0" err="1">
                <a:latin typeface="Montserrat" pitchFamily="2" charset="77"/>
              </a:rPr>
              <a:t>navigators.org</a:t>
            </a:r>
            <a:r>
              <a:rPr lang="en-US" sz="1100" dirty="0">
                <a:latin typeface="Montserrat" pitchFamily="2" charset="77"/>
              </a:rPr>
              <a:t>/staff/</a:t>
            </a:r>
            <a:r>
              <a:rPr lang="en-US" sz="1100" b="1" dirty="0">
                <a:latin typeface="Montserrat" pitchFamily="2" charset="77"/>
              </a:rPr>
              <a:t>[</a:t>
            </a:r>
            <a:r>
              <a:rPr lang="en-US" sz="1100" b="1" dirty="0" err="1">
                <a:latin typeface="Montserrat" pitchFamily="2" charset="77"/>
              </a:rPr>
              <a:t>NavID</a:t>
            </a:r>
            <a:r>
              <a:rPr lang="en-US" sz="1100" b="1" dirty="0">
                <a:latin typeface="Montserrat" pitchFamily="2" charset="77"/>
              </a:rPr>
              <a:t>]</a:t>
            </a:r>
            <a:r>
              <a:rPr lang="en-US" sz="1100" dirty="0">
                <a:latin typeface="Montserrat" pitchFamily="2" charset="77"/>
              </a:rPr>
              <a:t>, or fill out the enclosed giving card and return it in the envelope provided. Please make checks payable to The Navigators. I’d love to hear from you by </a:t>
            </a:r>
            <a:r>
              <a:rPr lang="en-US" sz="1100" b="1" dirty="0">
                <a:latin typeface="Montserrat" pitchFamily="2" charset="77"/>
              </a:rPr>
              <a:t>December 31</a:t>
            </a:r>
            <a:r>
              <a:rPr lang="en-US" sz="1100" dirty="0">
                <a:latin typeface="Montserrat" pitchFamily="2" charset="77"/>
              </a:rPr>
              <a:t>. Thank you!</a:t>
            </a:r>
          </a:p>
          <a:p>
            <a:endParaRPr lang="en-US" sz="1100" dirty="0">
              <a:latin typeface="Montserrat" pitchFamily="2" charset="77"/>
            </a:endParaRPr>
          </a:p>
          <a:p>
            <a:r>
              <a:rPr lang="en-US" sz="1100" b="1" dirty="0">
                <a:latin typeface="Montserrat" pitchFamily="2" charset="77"/>
              </a:rPr>
              <a:t>[Optional but recommended on some: I’ll call soon to see how God is leading you regarding giving and to catch up.]</a:t>
            </a:r>
          </a:p>
          <a:p>
            <a:endParaRPr lang="en-US" sz="1100" dirty="0">
              <a:latin typeface="Montserrat" pitchFamily="2" charset="77"/>
            </a:endParaRPr>
          </a:p>
          <a:p>
            <a:r>
              <a:rPr lang="en-US" sz="1100" dirty="0">
                <a:latin typeface="Montserrat" pitchFamily="2" charset="77"/>
              </a:rPr>
              <a:t>Your partner in the gospel,</a:t>
            </a:r>
          </a:p>
          <a:p>
            <a:endParaRPr lang="en-US" sz="1100" dirty="0">
              <a:latin typeface="Montserrat" pitchFamily="2" charset="77"/>
            </a:endParaRPr>
          </a:p>
          <a:p>
            <a:r>
              <a:rPr lang="en-US" sz="1100" b="1" dirty="0">
                <a:latin typeface="Montserrat" pitchFamily="2" charset="77"/>
              </a:rPr>
              <a:t>[Hand-written signature]</a:t>
            </a:r>
            <a:endParaRPr lang="en-US" sz="1100" dirty="0">
              <a:latin typeface="Montserrat" pitchFamily="2" charset="77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9049CEE-268A-2E92-4FC3-C4D96809589E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354380" y="4234819"/>
            <a:ext cx="7063640" cy="0"/>
          </a:xfrm>
          <a:prstGeom prst="line">
            <a:avLst/>
          </a:prstGeom>
          <a:ln>
            <a:solidFill>
              <a:srgbClr val="8A181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DBC23BF7-A368-83CC-AEA9-E5A14E62EBA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54380" y="6561659"/>
            <a:ext cx="3316034" cy="946070"/>
          </a:xfrm>
          <a:prstGeom prst="rect">
            <a:avLst/>
          </a:prstGeom>
          <a:solidFill>
            <a:srgbClr val="8A181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1100" dirty="0">
                <a:latin typeface="Montserrat" pitchFamily="2" charset="77"/>
              </a:rPr>
              <a:t>Add image caption here. To change photo, right-click image above and select “Change Picture” from menu. </a:t>
            </a:r>
          </a:p>
        </p:txBody>
      </p:sp>
      <p:pic>
        <p:nvPicPr>
          <p:cNvPr id="4" name="Picture 3" descr="A white circle on a gray background&#10;&#10;AI-generated content may be incorrect.">
            <a:extLst>
              <a:ext uri="{FF2B5EF4-FFF2-40B4-BE49-F238E27FC236}">
                <a16:creationId xmlns:a16="http://schemas.microsoft.com/office/drawing/2014/main" id="{824B2114-F9A1-DDDD-41C9-E3CF23AC282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380" y="4664590"/>
            <a:ext cx="3316034" cy="18970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210EDC0-2548-D6A4-5C5A-06F18F1D994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rcRect/>
          <a:stretch/>
        </p:blipFill>
        <p:spPr>
          <a:xfrm>
            <a:off x="2540329" y="0"/>
            <a:ext cx="2691741" cy="109326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39AE6CB-ADFD-3B9B-A0A4-9765225089C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101986" y="6561659"/>
            <a:ext cx="3316034" cy="946070"/>
          </a:xfrm>
          <a:prstGeom prst="rect">
            <a:avLst/>
          </a:prstGeom>
          <a:solidFill>
            <a:srgbClr val="8A181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1100" dirty="0">
                <a:latin typeface="Montserrat" pitchFamily="2" charset="77"/>
              </a:rPr>
              <a:t>Add image caption here. To change photo, right-click image above and select “Change Picture” from menu. </a:t>
            </a:r>
          </a:p>
        </p:txBody>
      </p:sp>
      <p:pic>
        <p:nvPicPr>
          <p:cNvPr id="11" name="Picture 10" descr="A white circle on a gray background&#10;&#10;AI-generated content may be incorrect.">
            <a:extLst>
              <a:ext uri="{FF2B5EF4-FFF2-40B4-BE49-F238E27FC236}">
                <a16:creationId xmlns:a16="http://schemas.microsoft.com/office/drawing/2014/main" id="{56B71301-56D7-F8C0-A1ED-C5EE189D067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1986" y="4664590"/>
            <a:ext cx="3316034" cy="1897069"/>
          </a:xfrm>
          <a:prstGeom prst="rect">
            <a:avLst/>
          </a:prstGeom>
        </p:spPr>
      </p:pic>
      <p:pic>
        <p:nvPicPr>
          <p:cNvPr id="13" name="Picture 12" descr="A black background with snowflakes and trees&#10;&#10;AI-generated content may be incorrect.">
            <a:extLst>
              <a:ext uri="{FF2B5EF4-FFF2-40B4-BE49-F238E27FC236}">
                <a16:creationId xmlns:a16="http://schemas.microsoft.com/office/drawing/2014/main" id="{CD777770-4DEB-21D5-4E14-F583A8027FF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750" y="7937500"/>
            <a:ext cx="7454900" cy="212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873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10508</TotalTime>
  <Words>530</Words>
  <Application>Microsoft Macintosh PowerPoint</Application>
  <PresentationFormat>Custom</PresentationFormat>
  <Paragraphs>29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Aptos Display</vt:lpstr>
      <vt:lpstr>Arial</vt:lpstr>
      <vt:lpstr>Montserrat</vt:lpstr>
      <vt:lpstr>Montserrat SemiBold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Clinton Hicks</dc:creator>
  <cp:lastModifiedBy>Molly Gilberts</cp:lastModifiedBy>
  <cp:revision>15</cp:revision>
  <cp:lastPrinted>2025-05-21T01:49:40Z</cp:lastPrinted>
  <dcterms:created xsi:type="dcterms:W3CDTF">2025-05-13T19:14:41Z</dcterms:created>
  <dcterms:modified xsi:type="dcterms:W3CDTF">2025-09-10T06:41:39Z</dcterms:modified>
</cp:coreProperties>
</file>